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83" r:id="rId12"/>
    <p:sldId id="284" r:id="rId13"/>
    <p:sldId id="285" r:id="rId14"/>
    <p:sldId id="286" r:id="rId15"/>
    <p:sldId id="267" r:id="rId16"/>
    <p:sldId id="268" r:id="rId17"/>
    <p:sldId id="269" r:id="rId18"/>
    <p:sldId id="270" r:id="rId19"/>
    <p:sldId id="271" r:id="rId20"/>
    <p:sldId id="272" r:id="rId21"/>
    <p:sldId id="278" r:id="rId22"/>
    <p:sldId id="279" r:id="rId23"/>
    <p:sldId id="280" r:id="rId24"/>
    <p:sldId id="281" r:id="rId25"/>
    <p:sldId id="282" r:id="rId26"/>
  </p:sldIdLst>
  <p:sldSz cx="9906000" cy="6858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3" roundtripDataSignature="AMtx7mgy+yl3IVBEaqgsVz2CHYfKKla6l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080" y="-24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824281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17141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2" name="Google Shape;202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1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320836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0" name="Google Shape;290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18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986681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19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803416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3" name="Google Shape;313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20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75531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5" name="Google Shape;325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21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703317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4" name="Google Shape;214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12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548872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5" name="Google Shape;225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13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126191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8" name="Google Shape;238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4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892977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1" name="Google Shape;251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5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062920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4" name="Google Shape;264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16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05928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411607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7" name="Google Shape;277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17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289232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9" name="Google Shape;349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23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203417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0" name="Google Shape;360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24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748641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3" name="Google Shape;373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4" name="Google Shape;374;p25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348332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6" name="Google Shape;386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26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51808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9" name="Google Shape;399;p2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27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41918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4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00062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9" name="Google Shape;129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5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91421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1" name="Google Shape;141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6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53760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7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609165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6" name="Google Shape;16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8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908242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8" name="Google Shape;178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9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936728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0" name="Google Shape;190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10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15072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9"/>
          <p:cNvSpPr txBox="1"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9"/>
          <p:cNvSpPr txBox="1"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9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9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9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8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8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8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8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8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9"/>
          <p:cNvSpPr txBox="1">
            <a:spLocks noGrp="1"/>
          </p:cNvSpPr>
          <p:nvPr>
            <p:ph type="title"/>
          </p:nvPr>
        </p:nvSpPr>
        <p:spPr>
          <a:xfrm rot="5400000">
            <a:off x="5251054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9"/>
          <p:cNvSpPr txBox="1">
            <a:spLocks noGrp="1"/>
          </p:cNvSpPr>
          <p:nvPr>
            <p:ph type="body" idx="1"/>
          </p:nvPr>
        </p:nvSpPr>
        <p:spPr>
          <a:xfrm rot="5400000">
            <a:off x="917179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9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9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9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0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0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0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0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0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1"/>
          <p:cNvSpPr txBox="1"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1"/>
          <p:cNvSpPr txBox="1"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31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1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1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2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2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32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32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2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2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3"/>
          <p:cNvSpPr txBox="1"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3"/>
          <p:cNvSpPr txBox="1"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33"/>
          <p:cNvSpPr txBox="1">
            <a:spLocks noGrp="1"/>
          </p:cNvSpPr>
          <p:nvPr>
            <p:ph type="body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33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33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33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3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3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4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4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4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4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5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5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5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6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6"/>
          <p:cNvSpPr txBox="1">
            <a:spLocks noGrp="1"/>
          </p:cNvSpPr>
          <p:nvPr>
            <p:ph type="body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6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36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6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6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7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7"/>
          <p:cNvSpPr>
            <a:spLocks noGrp="1"/>
          </p:cNvSpPr>
          <p:nvPr>
            <p:ph type="pic" idx="2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37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7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7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7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 amt="63000"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8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8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8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8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63000"/>
          </a:blip>
          <a:stretch>
            <a:fillRect/>
          </a:stretch>
        </a:blip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495300" y="3558620"/>
            <a:ext cx="4953000" cy="902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 baseline="30000">
                <a:solidFill>
                  <a:srgbClr val="003766"/>
                </a:solidFill>
                <a:latin typeface="Arial"/>
                <a:ea typeface="Arial"/>
                <a:cs typeface="Arial"/>
                <a:sym typeface="Arial"/>
              </a:rPr>
              <a:t>College of Business</a:t>
            </a:r>
            <a:endParaRPr sz="3600" b="1" i="0" u="none" strike="noStrike" baseline="30000">
              <a:solidFill>
                <a:srgbClr val="0037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baseline="30000">
                <a:solidFill>
                  <a:srgbClr val="003766"/>
                </a:solidFill>
                <a:latin typeface="Arial"/>
                <a:ea typeface="Arial"/>
                <a:cs typeface="Arial"/>
                <a:sym typeface="Arial"/>
              </a:rPr>
              <a:t>First International Corporate Governance Conference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baseline="30000">
                <a:solidFill>
                  <a:srgbClr val="003766"/>
                </a:solidFill>
                <a:latin typeface="Arial"/>
                <a:ea typeface="Arial"/>
                <a:cs typeface="Arial"/>
                <a:sym typeface="Arial"/>
              </a:rPr>
              <a:t>''Growing the Pie through Good Governance within Vision 2030''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5950" y="307464"/>
            <a:ext cx="783625" cy="113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95300" y="6029324"/>
            <a:ext cx="2881125" cy="57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749996" y="580959"/>
            <a:ext cx="1545654" cy="511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1"/>
          <p:cNvSpPr/>
          <p:nvPr/>
        </p:nvSpPr>
        <p:spPr>
          <a:xfrm>
            <a:off x="4953000" y="3664980"/>
            <a:ext cx="555019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baseline="300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Savola Group.</a:t>
            </a:r>
            <a:endParaRPr sz="5400" b="1" baseline="300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11"/>
          <p:cNvSpPr txBox="1">
            <a:spLocks noGrp="1"/>
          </p:cNvSpPr>
          <p:nvPr>
            <p:ph type="dt" idx="10"/>
          </p:nvPr>
        </p:nvSpPr>
        <p:spPr>
          <a:xfrm>
            <a:off x="8901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12/8/2019</a:t>
            </a:r>
            <a:endParaRPr/>
          </a:p>
        </p:txBody>
      </p:sp>
      <p:sp>
        <p:nvSpPr>
          <p:cNvPr id="207" name="Google Shape;207;p11"/>
          <p:cNvSpPr txBox="1">
            <a:spLocks noGrp="1"/>
          </p:cNvSpPr>
          <p:nvPr>
            <p:ph type="ftr" idx="11"/>
          </p:nvPr>
        </p:nvSpPr>
        <p:spPr>
          <a:xfrm>
            <a:off x="247650" y="6454775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  <p:pic>
        <p:nvPicPr>
          <p:cNvPr id="208" name="Google Shape;208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4325" y="2980944"/>
            <a:ext cx="3949999" cy="196253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9" name="Google Shape;209;p11"/>
          <p:cNvCxnSpPr/>
          <p:nvPr/>
        </p:nvCxnSpPr>
        <p:spPr>
          <a:xfrm>
            <a:off x="4467225" y="1997532"/>
            <a:ext cx="0" cy="3334896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10" name="Google Shape;21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5950" y="307464"/>
            <a:ext cx="783625" cy="113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49996" y="580959"/>
            <a:ext cx="1545654" cy="511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8"/>
          <p:cNvSpPr/>
          <p:nvPr/>
        </p:nvSpPr>
        <p:spPr>
          <a:xfrm>
            <a:off x="2605089" y="3536861"/>
            <a:ext cx="4648196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Top </a:t>
            </a:r>
            <a:r>
              <a:rPr lang="en-US" sz="5400" b="1" baseline="3000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Three </a:t>
            </a:r>
            <a:r>
              <a:rPr lang="en-US" sz="54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Financial Companies </a:t>
            </a:r>
            <a:endParaRPr sz="54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18"/>
          <p:cNvSpPr txBox="1">
            <a:spLocks noGrp="1"/>
          </p:cNvSpPr>
          <p:nvPr>
            <p:ph type="dt" idx="10"/>
          </p:nvPr>
        </p:nvSpPr>
        <p:spPr>
          <a:xfrm>
            <a:off x="8901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12/8/2019</a:t>
            </a:r>
            <a:endParaRPr/>
          </a:p>
        </p:txBody>
      </p:sp>
      <p:sp>
        <p:nvSpPr>
          <p:cNvPr id="295" name="Google Shape;295;p18"/>
          <p:cNvSpPr txBox="1">
            <a:spLocks noGrp="1"/>
          </p:cNvSpPr>
          <p:nvPr>
            <p:ph type="ftr" idx="11"/>
          </p:nvPr>
        </p:nvSpPr>
        <p:spPr>
          <a:xfrm>
            <a:off x="247650" y="6454775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  <p:cxnSp>
        <p:nvCxnSpPr>
          <p:cNvPr id="296" name="Google Shape;296;p18"/>
          <p:cNvCxnSpPr/>
          <p:nvPr/>
        </p:nvCxnSpPr>
        <p:spPr>
          <a:xfrm>
            <a:off x="2522823" y="4740732"/>
            <a:ext cx="4468527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97" name="Google Shape;297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5950" y="307464"/>
            <a:ext cx="783625" cy="113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49996" y="580959"/>
            <a:ext cx="1545654" cy="5113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7976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9"/>
          <p:cNvSpPr/>
          <p:nvPr/>
        </p:nvSpPr>
        <p:spPr>
          <a:xfrm>
            <a:off x="5162550" y="3429000"/>
            <a:ext cx="4328562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baseline="300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Aljazira Takaful Taawuni Co.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400" b="1" baseline="300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19"/>
          <p:cNvSpPr txBox="1">
            <a:spLocks noGrp="1"/>
          </p:cNvSpPr>
          <p:nvPr>
            <p:ph type="dt" idx="10"/>
          </p:nvPr>
        </p:nvSpPr>
        <p:spPr>
          <a:xfrm>
            <a:off x="8901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12/8/2019</a:t>
            </a:r>
            <a:endParaRPr/>
          </a:p>
        </p:txBody>
      </p:sp>
      <p:sp>
        <p:nvSpPr>
          <p:cNvPr id="306" name="Google Shape;306;p19"/>
          <p:cNvSpPr txBox="1">
            <a:spLocks noGrp="1"/>
          </p:cNvSpPr>
          <p:nvPr>
            <p:ph type="ftr" idx="11"/>
          </p:nvPr>
        </p:nvSpPr>
        <p:spPr>
          <a:xfrm>
            <a:off x="247650" y="6454775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  <p:cxnSp>
        <p:nvCxnSpPr>
          <p:cNvPr id="307" name="Google Shape;307;p19"/>
          <p:cNvCxnSpPr/>
          <p:nvPr/>
        </p:nvCxnSpPr>
        <p:spPr>
          <a:xfrm>
            <a:off x="4876800" y="2219905"/>
            <a:ext cx="0" cy="3334896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08" name="Google Shape;308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0433" y="3153927"/>
            <a:ext cx="3915365" cy="1347863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5950" y="307464"/>
            <a:ext cx="783625" cy="113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p1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49996" y="580959"/>
            <a:ext cx="1545654" cy="5113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2409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0"/>
          <p:cNvSpPr/>
          <p:nvPr/>
        </p:nvSpPr>
        <p:spPr>
          <a:xfrm>
            <a:off x="5162550" y="3429000"/>
            <a:ext cx="4328562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baseline="300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Bank Aljazira.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400" b="1" baseline="300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20"/>
          <p:cNvSpPr txBox="1">
            <a:spLocks noGrp="1"/>
          </p:cNvSpPr>
          <p:nvPr>
            <p:ph type="dt" idx="10"/>
          </p:nvPr>
        </p:nvSpPr>
        <p:spPr>
          <a:xfrm>
            <a:off x="8901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12/8/2019</a:t>
            </a:r>
            <a:endParaRPr/>
          </a:p>
        </p:txBody>
      </p:sp>
      <p:sp>
        <p:nvSpPr>
          <p:cNvPr id="318" name="Google Shape;318;p20"/>
          <p:cNvSpPr txBox="1">
            <a:spLocks noGrp="1"/>
          </p:cNvSpPr>
          <p:nvPr>
            <p:ph type="ftr" idx="11"/>
          </p:nvPr>
        </p:nvSpPr>
        <p:spPr>
          <a:xfrm>
            <a:off x="247650" y="6454775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  <p:cxnSp>
        <p:nvCxnSpPr>
          <p:cNvPr id="319" name="Google Shape;319;p20"/>
          <p:cNvCxnSpPr/>
          <p:nvPr/>
        </p:nvCxnSpPr>
        <p:spPr>
          <a:xfrm>
            <a:off x="4876800" y="2219905"/>
            <a:ext cx="0" cy="3334896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20" name="Google Shape;320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585" y="3173996"/>
            <a:ext cx="3754290" cy="1005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5950" y="307464"/>
            <a:ext cx="783625" cy="113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49996" y="580959"/>
            <a:ext cx="1545654" cy="5113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1567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21"/>
          <p:cNvSpPr/>
          <p:nvPr/>
        </p:nvSpPr>
        <p:spPr>
          <a:xfrm>
            <a:off x="5124450" y="3400425"/>
            <a:ext cx="4328562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baseline="300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Saudi Investment Bank.</a:t>
            </a:r>
            <a:endParaRPr sz="5400" b="1" baseline="300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400" b="1" baseline="300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21"/>
          <p:cNvSpPr txBox="1">
            <a:spLocks noGrp="1"/>
          </p:cNvSpPr>
          <p:nvPr>
            <p:ph type="dt" idx="10"/>
          </p:nvPr>
        </p:nvSpPr>
        <p:spPr>
          <a:xfrm>
            <a:off x="8901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12/8/2019</a:t>
            </a:r>
            <a:endParaRPr/>
          </a:p>
        </p:txBody>
      </p:sp>
      <p:sp>
        <p:nvSpPr>
          <p:cNvPr id="330" name="Google Shape;330;p21"/>
          <p:cNvSpPr txBox="1">
            <a:spLocks noGrp="1"/>
          </p:cNvSpPr>
          <p:nvPr>
            <p:ph type="ftr" idx="11"/>
          </p:nvPr>
        </p:nvSpPr>
        <p:spPr>
          <a:xfrm>
            <a:off x="247650" y="6454775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  <p:cxnSp>
        <p:nvCxnSpPr>
          <p:cNvPr id="331" name="Google Shape;331;p21"/>
          <p:cNvCxnSpPr/>
          <p:nvPr/>
        </p:nvCxnSpPr>
        <p:spPr>
          <a:xfrm>
            <a:off x="4876800" y="2219905"/>
            <a:ext cx="0" cy="3334896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32" name="Google Shape;332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4351" y="3209925"/>
            <a:ext cx="4117298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5950" y="307464"/>
            <a:ext cx="783625" cy="113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49996" y="580959"/>
            <a:ext cx="1545654" cy="5113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3340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2"/>
          <p:cNvSpPr/>
          <p:nvPr/>
        </p:nvSpPr>
        <p:spPr>
          <a:xfrm>
            <a:off x="2581276" y="3207665"/>
            <a:ext cx="4648196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baseline="300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Top Twenty Non-Financial Companies </a:t>
            </a:r>
            <a:endParaRPr sz="5400" b="1" baseline="300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12"/>
          <p:cNvSpPr txBox="1">
            <a:spLocks noGrp="1"/>
          </p:cNvSpPr>
          <p:nvPr>
            <p:ph type="dt" idx="10"/>
          </p:nvPr>
        </p:nvSpPr>
        <p:spPr>
          <a:xfrm>
            <a:off x="8901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12/8/2019</a:t>
            </a:r>
            <a:endParaRPr/>
          </a:p>
        </p:txBody>
      </p:sp>
      <p:sp>
        <p:nvSpPr>
          <p:cNvPr id="219" name="Google Shape;219;p12"/>
          <p:cNvSpPr txBox="1">
            <a:spLocks noGrp="1"/>
          </p:cNvSpPr>
          <p:nvPr>
            <p:ph type="ftr" idx="11"/>
          </p:nvPr>
        </p:nvSpPr>
        <p:spPr>
          <a:xfrm>
            <a:off x="247650" y="6454775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  <p:cxnSp>
        <p:nvCxnSpPr>
          <p:cNvPr id="220" name="Google Shape;220;p12"/>
          <p:cNvCxnSpPr/>
          <p:nvPr/>
        </p:nvCxnSpPr>
        <p:spPr>
          <a:xfrm>
            <a:off x="1919287" y="4740732"/>
            <a:ext cx="6019800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21" name="Google Shape;221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5950" y="307464"/>
            <a:ext cx="783625" cy="113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49996" y="580959"/>
            <a:ext cx="1545654" cy="511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3"/>
          <p:cNvSpPr/>
          <p:nvPr/>
        </p:nvSpPr>
        <p:spPr>
          <a:xfrm>
            <a:off x="627636" y="1899811"/>
            <a:ext cx="8382000" cy="4544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Alandalus</a:t>
            </a: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Property Co.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Alkhaleej</a:t>
            </a: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Training and Education Co.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Al </a:t>
            </a:r>
            <a:r>
              <a:rPr lang="en-US" sz="4800" b="1" baseline="3000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Yamamah</a:t>
            </a: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Steel  Industries Co.</a:t>
            </a:r>
            <a:endParaRPr sz="4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Electrical Industries Co.</a:t>
            </a:r>
            <a:endParaRPr sz="4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endParaRPr sz="54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13"/>
          <p:cNvSpPr txBox="1">
            <a:spLocks noGrp="1"/>
          </p:cNvSpPr>
          <p:nvPr>
            <p:ph type="dt" idx="10"/>
          </p:nvPr>
        </p:nvSpPr>
        <p:spPr>
          <a:xfrm>
            <a:off x="8901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12/8/2019</a:t>
            </a:r>
            <a:endParaRPr/>
          </a:p>
        </p:txBody>
      </p:sp>
      <p:sp>
        <p:nvSpPr>
          <p:cNvPr id="230" name="Google Shape;230;p13"/>
          <p:cNvSpPr txBox="1">
            <a:spLocks noGrp="1"/>
          </p:cNvSpPr>
          <p:nvPr>
            <p:ph type="ftr" idx="11"/>
          </p:nvPr>
        </p:nvSpPr>
        <p:spPr>
          <a:xfrm>
            <a:off x="247650" y="6454775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  <p:cxnSp>
        <p:nvCxnSpPr>
          <p:cNvPr id="231" name="Google Shape;231;p13"/>
          <p:cNvCxnSpPr/>
          <p:nvPr/>
        </p:nvCxnSpPr>
        <p:spPr>
          <a:xfrm>
            <a:off x="1300162" y="3531057"/>
            <a:ext cx="6019800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2" name="Google Shape;232;p13"/>
          <p:cNvCxnSpPr/>
          <p:nvPr/>
        </p:nvCxnSpPr>
        <p:spPr>
          <a:xfrm>
            <a:off x="1290637" y="2559507"/>
            <a:ext cx="6019800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13"/>
          <p:cNvCxnSpPr/>
          <p:nvPr/>
        </p:nvCxnSpPr>
        <p:spPr>
          <a:xfrm>
            <a:off x="1309687" y="4512132"/>
            <a:ext cx="6019800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34" name="Google Shape;23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5950" y="307464"/>
            <a:ext cx="783625" cy="113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49996" y="580959"/>
            <a:ext cx="1545654" cy="511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4"/>
          <p:cNvSpPr/>
          <p:nvPr/>
        </p:nvSpPr>
        <p:spPr>
          <a:xfrm>
            <a:off x="640165" y="2142730"/>
            <a:ext cx="8382000" cy="42985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Jabal</a:t>
            </a: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Omar Development Co.</a:t>
            </a:r>
            <a:endParaRPr sz="4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Lazurde</a:t>
            </a: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Company for Jewelry.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Middle East Paper Co.</a:t>
            </a:r>
            <a:endParaRPr sz="4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Najran</a:t>
            </a: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Cement Co.</a:t>
            </a:r>
            <a:endParaRPr sz="4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endParaRPr sz="54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14"/>
          <p:cNvSpPr txBox="1">
            <a:spLocks noGrp="1"/>
          </p:cNvSpPr>
          <p:nvPr>
            <p:ph type="dt" idx="10"/>
          </p:nvPr>
        </p:nvSpPr>
        <p:spPr>
          <a:xfrm>
            <a:off x="8901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12/8/2019</a:t>
            </a:r>
            <a:endParaRPr/>
          </a:p>
        </p:txBody>
      </p:sp>
      <p:sp>
        <p:nvSpPr>
          <p:cNvPr id="243" name="Google Shape;243;p14"/>
          <p:cNvSpPr txBox="1">
            <a:spLocks noGrp="1"/>
          </p:cNvSpPr>
          <p:nvPr>
            <p:ph type="ftr" idx="11"/>
          </p:nvPr>
        </p:nvSpPr>
        <p:spPr>
          <a:xfrm>
            <a:off x="247650" y="6454775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  <p:cxnSp>
        <p:nvCxnSpPr>
          <p:cNvPr id="244" name="Google Shape;244;p14"/>
          <p:cNvCxnSpPr/>
          <p:nvPr/>
        </p:nvCxnSpPr>
        <p:spPr>
          <a:xfrm>
            <a:off x="1300162" y="3531057"/>
            <a:ext cx="6019800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45" name="Google Shape;245;p14"/>
          <p:cNvCxnSpPr/>
          <p:nvPr/>
        </p:nvCxnSpPr>
        <p:spPr>
          <a:xfrm>
            <a:off x="1290637" y="2559507"/>
            <a:ext cx="6019800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46" name="Google Shape;246;p14"/>
          <p:cNvCxnSpPr/>
          <p:nvPr/>
        </p:nvCxnSpPr>
        <p:spPr>
          <a:xfrm>
            <a:off x="1309687" y="4512132"/>
            <a:ext cx="6019800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47" name="Google Shape;247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5950" y="307464"/>
            <a:ext cx="783625" cy="113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49996" y="580959"/>
            <a:ext cx="1545654" cy="511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5"/>
          <p:cNvSpPr/>
          <p:nvPr/>
        </p:nvSpPr>
        <p:spPr>
          <a:xfrm>
            <a:off x="585574" y="1982762"/>
            <a:ext cx="8653960" cy="39497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National Agricultural Development Co</a:t>
            </a:r>
            <a:r>
              <a:rPr lang="en-US" sz="4800" b="1" baseline="3000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Sahara International Petrochemical Co.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Saudi Advanced Industries Co.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Saudi Arabian Mining Co.</a:t>
            </a:r>
            <a:endParaRPr sz="4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15"/>
          <p:cNvSpPr txBox="1">
            <a:spLocks noGrp="1"/>
          </p:cNvSpPr>
          <p:nvPr>
            <p:ph type="dt" idx="10"/>
          </p:nvPr>
        </p:nvSpPr>
        <p:spPr>
          <a:xfrm>
            <a:off x="8901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12/8/2019</a:t>
            </a:r>
            <a:endParaRPr/>
          </a:p>
        </p:txBody>
      </p:sp>
      <p:sp>
        <p:nvSpPr>
          <p:cNvPr id="256" name="Google Shape;256;p15"/>
          <p:cNvSpPr txBox="1">
            <a:spLocks noGrp="1"/>
          </p:cNvSpPr>
          <p:nvPr>
            <p:ph type="ftr" idx="11"/>
          </p:nvPr>
        </p:nvSpPr>
        <p:spPr>
          <a:xfrm>
            <a:off x="247650" y="6454775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  <p:cxnSp>
        <p:nvCxnSpPr>
          <p:cNvPr id="257" name="Google Shape;257;p15"/>
          <p:cNvCxnSpPr/>
          <p:nvPr/>
        </p:nvCxnSpPr>
        <p:spPr>
          <a:xfrm>
            <a:off x="1300162" y="3531057"/>
            <a:ext cx="6019800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58" name="Google Shape;258;p15"/>
          <p:cNvCxnSpPr/>
          <p:nvPr/>
        </p:nvCxnSpPr>
        <p:spPr>
          <a:xfrm>
            <a:off x="1290637" y="2559507"/>
            <a:ext cx="6019800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59" name="Google Shape;259;p15"/>
          <p:cNvCxnSpPr/>
          <p:nvPr/>
        </p:nvCxnSpPr>
        <p:spPr>
          <a:xfrm>
            <a:off x="1309687" y="4512132"/>
            <a:ext cx="6019800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60" name="Google Shape;26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5950" y="307464"/>
            <a:ext cx="783625" cy="113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49996" y="580959"/>
            <a:ext cx="1545654" cy="511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6"/>
          <p:cNvSpPr/>
          <p:nvPr/>
        </p:nvSpPr>
        <p:spPr>
          <a:xfrm>
            <a:off x="885825" y="1924369"/>
            <a:ext cx="8382000" cy="3908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Saudi Automotive Services Co.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Saudi Ground Services Co.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Saudi Industrial Investment Group.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Saudi </a:t>
            </a:r>
            <a:r>
              <a:rPr lang="en-US" sz="4800" b="1" baseline="3000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Kayan</a:t>
            </a: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Petrochemical Co.</a:t>
            </a:r>
            <a:endParaRPr sz="4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16"/>
          <p:cNvSpPr txBox="1">
            <a:spLocks noGrp="1"/>
          </p:cNvSpPr>
          <p:nvPr>
            <p:ph type="dt" idx="10"/>
          </p:nvPr>
        </p:nvSpPr>
        <p:spPr>
          <a:xfrm>
            <a:off x="8901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12/8/2019</a:t>
            </a:r>
            <a:endParaRPr/>
          </a:p>
        </p:txBody>
      </p:sp>
      <p:sp>
        <p:nvSpPr>
          <p:cNvPr id="269" name="Google Shape;269;p16"/>
          <p:cNvSpPr txBox="1">
            <a:spLocks noGrp="1"/>
          </p:cNvSpPr>
          <p:nvPr>
            <p:ph type="ftr" idx="11"/>
          </p:nvPr>
        </p:nvSpPr>
        <p:spPr>
          <a:xfrm>
            <a:off x="247650" y="6454775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  <p:cxnSp>
        <p:nvCxnSpPr>
          <p:cNvPr id="270" name="Google Shape;270;p16"/>
          <p:cNvCxnSpPr/>
          <p:nvPr/>
        </p:nvCxnSpPr>
        <p:spPr>
          <a:xfrm>
            <a:off x="1300162" y="3531057"/>
            <a:ext cx="6019800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71" name="Google Shape;271;p16"/>
          <p:cNvCxnSpPr/>
          <p:nvPr/>
        </p:nvCxnSpPr>
        <p:spPr>
          <a:xfrm>
            <a:off x="1290637" y="2559507"/>
            <a:ext cx="6019800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72" name="Google Shape;272;p16"/>
          <p:cNvCxnSpPr/>
          <p:nvPr/>
        </p:nvCxnSpPr>
        <p:spPr>
          <a:xfrm>
            <a:off x="1309687" y="4512132"/>
            <a:ext cx="6019800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73" name="Google Shape;273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5950" y="307464"/>
            <a:ext cx="783625" cy="113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49996" y="580959"/>
            <a:ext cx="1545654" cy="511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/>
          <p:nvPr/>
        </p:nvSpPr>
        <p:spPr>
          <a:xfrm>
            <a:off x="2300288" y="3429000"/>
            <a:ext cx="5305424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Top </a:t>
            </a:r>
            <a:r>
              <a:rPr lang="en-US" sz="5400" b="1" baseline="3000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Eight </a:t>
            </a:r>
            <a:r>
              <a:rPr lang="en-US" sz="54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Non-Financial Companies </a:t>
            </a:r>
            <a:endParaRPr sz="54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"/>
          <p:cNvSpPr txBox="1">
            <a:spLocks noGrp="1"/>
          </p:cNvSpPr>
          <p:nvPr>
            <p:ph type="dt" idx="10"/>
          </p:nvPr>
        </p:nvSpPr>
        <p:spPr>
          <a:xfrm>
            <a:off x="8901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12/8/2019</a:t>
            </a:r>
            <a:endParaRPr/>
          </a:p>
        </p:txBody>
      </p:sp>
      <p:sp>
        <p:nvSpPr>
          <p:cNvPr id="99" name="Google Shape;99;p2"/>
          <p:cNvSpPr txBox="1">
            <a:spLocks noGrp="1"/>
          </p:cNvSpPr>
          <p:nvPr>
            <p:ph type="ftr" idx="11"/>
          </p:nvPr>
        </p:nvSpPr>
        <p:spPr>
          <a:xfrm>
            <a:off x="247650" y="6454775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  <p:cxnSp>
        <p:nvCxnSpPr>
          <p:cNvPr id="100" name="Google Shape;100;p2"/>
          <p:cNvCxnSpPr/>
          <p:nvPr/>
        </p:nvCxnSpPr>
        <p:spPr>
          <a:xfrm>
            <a:off x="2200275" y="4740732"/>
            <a:ext cx="5738812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01" name="Google Shape;10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5950" y="307464"/>
            <a:ext cx="783625" cy="113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49996" y="580959"/>
            <a:ext cx="1545654" cy="511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7"/>
          <p:cNvSpPr/>
          <p:nvPr/>
        </p:nvSpPr>
        <p:spPr>
          <a:xfrm>
            <a:off x="885825" y="1951666"/>
            <a:ext cx="8382000" cy="3908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Saudi Marketing Co.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Saudi Public Transport Co.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 err="1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Seera</a:t>
            </a:r>
            <a:r>
              <a:rPr lang="en-US" sz="4800" b="1" baseline="3000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Group Holding.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United Wire Factories Co.</a:t>
            </a:r>
            <a:endParaRPr sz="4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17"/>
          <p:cNvSpPr txBox="1">
            <a:spLocks noGrp="1"/>
          </p:cNvSpPr>
          <p:nvPr>
            <p:ph type="dt" idx="10"/>
          </p:nvPr>
        </p:nvSpPr>
        <p:spPr>
          <a:xfrm>
            <a:off x="8901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12/8/2019</a:t>
            </a:r>
            <a:endParaRPr/>
          </a:p>
        </p:txBody>
      </p:sp>
      <p:sp>
        <p:nvSpPr>
          <p:cNvPr id="282" name="Google Shape;282;p17"/>
          <p:cNvSpPr txBox="1">
            <a:spLocks noGrp="1"/>
          </p:cNvSpPr>
          <p:nvPr>
            <p:ph type="ftr" idx="11"/>
          </p:nvPr>
        </p:nvSpPr>
        <p:spPr>
          <a:xfrm>
            <a:off x="247650" y="6454775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  <p:cxnSp>
        <p:nvCxnSpPr>
          <p:cNvPr id="283" name="Google Shape;283;p17"/>
          <p:cNvCxnSpPr/>
          <p:nvPr/>
        </p:nvCxnSpPr>
        <p:spPr>
          <a:xfrm>
            <a:off x="1300162" y="3531057"/>
            <a:ext cx="6019800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17"/>
          <p:cNvCxnSpPr/>
          <p:nvPr/>
        </p:nvCxnSpPr>
        <p:spPr>
          <a:xfrm>
            <a:off x="1290637" y="2559507"/>
            <a:ext cx="6019800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17"/>
          <p:cNvCxnSpPr/>
          <p:nvPr/>
        </p:nvCxnSpPr>
        <p:spPr>
          <a:xfrm>
            <a:off x="1309687" y="4512132"/>
            <a:ext cx="6019800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86" name="Google Shape;286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5950" y="307464"/>
            <a:ext cx="783625" cy="113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49996" y="580959"/>
            <a:ext cx="1545654" cy="511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23"/>
          <p:cNvSpPr/>
          <p:nvPr/>
        </p:nvSpPr>
        <p:spPr>
          <a:xfrm>
            <a:off x="2370450" y="3540403"/>
            <a:ext cx="4985694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Top Twelve Financial Companies </a:t>
            </a:r>
            <a:endParaRPr sz="54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23"/>
          <p:cNvSpPr txBox="1">
            <a:spLocks noGrp="1"/>
          </p:cNvSpPr>
          <p:nvPr>
            <p:ph type="dt" idx="10"/>
          </p:nvPr>
        </p:nvSpPr>
        <p:spPr>
          <a:xfrm>
            <a:off x="8901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12/8/2019</a:t>
            </a:r>
            <a:endParaRPr/>
          </a:p>
        </p:txBody>
      </p:sp>
      <p:sp>
        <p:nvSpPr>
          <p:cNvPr id="354" name="Google Shape;354;p23"/>
          <p:cNvSpPr txBox="1">
            <a:spLocks noGrp="1"/>
          </p:cNvSpPr>
          <p:nvPr>
            <p:ph type="ftr" idx="11"/>
          </p:nvPr>
        </p:nvSpPr>
        <p:spPr>
          <a:xfrm>
            <a:off x="247650" y="6454775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  <p:cxnSp>
        <p:nvCxnSpPr>
          <p:cNvPr id="355" name="Google Shape;355;p23"/>
          <p:cNvCxnSpPr/>
          <p:nvPr/>
        </p:nvCxnSpPr>
        <p:spPr>
          <a:xfrm>
            <a:off x="2522823" y="4740732"/>
            <a:ext cx="4468527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56" name="Google Shape;356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5950" y="307464"/>
            <a:ext cx="783625" cy="113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57" name="Google Shape;357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49996" y="580959"/>
            <a:ext cx="1545654" cy="511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24"/>
          <p:cNvSpPr/>
          <p:nvPr/>
        </p:nvSpPr>
        <p:spPr>
          <a:xfrm>
            <a:off x="885825" y="1924369"/>
            <a:ext cx="8382000" cy="3908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Alahli</a:t>
            </a: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Takaful Co.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Al-</a:t>
            </a:r>
            <a:r>
              <a:rPr lang="en-US" sz="4800" b="1" baseline="3000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Ahlia</a:t>
            </a: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Insurance Co.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Alinma</a:t>
            </a: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800" b="1" baseline="3000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Tokio</a:t>
            </a: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Marine Co.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Al-</a:t>
            </a:r>
            <a:r>
              <a:rPr lang="en-US" sz="4800" b="1" baseline="3000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Rajhi</a:t>
            </a: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Bank</a:t>
            </a:r>
            <a:endParaRPr sz="4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24"/>
          <p:cNvSpPr txBox="1">
            <a:spLocks noGrp="1"/>
          </p:cNvSpPr>
          <p:nvPr>
            <p:ph type="dt" idx="10"/>
          </p:nvPr>
        </p:nvSpPr>
        <p:spPr>
          <a:xfrm>
            <a:off x="8901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12/8/2019</a:t>
            </a:r>
            <a:endParaRPr/>
          </a:p>
        </p:txBody>
      </p:sp>
      <p:sp>
        <p:nvSpPr>
          <p:cNvPr id="365" name="Google Shape;365;p24"/>
          <p:cNvSpPr txBox="1">
            <a:spLocks noGrp="1"/>
          </p:cNvSpPr>
          <p:nvPr>
            <p:ph type="ftr" idx="11"/>
          </p:nvPr>
        </p:nvSpPr>
        <p:spPr>
          <a:xfrm>
            <a:off x="247650" y="6454775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  <p:cxnSp>
        <p:nvCxnSpPr>
          <p:cNvPr id="366" name="Google Shape;366;p24"/>
          <p:cNvCxnSpPr/>
          <p:nvPr/>
        </p:nvCxnSpPr>
        <p:spPr>
          <a:xfrm>
            <a:off x="1300162" y="3531057"/>
            <a:ext cx="6019800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67" name="Google Shape;367;p24"/>
          <p:cNvCxnSpPr/>
          <p:nvPr/>
        </p:nvCxnSpPr>
        <p:spPr>
          <a:xfrm>
            <a:off x="1290637" y="2559507"/>
            <a:ext cx="6019800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68" name="Google Shape;368;p24"/>
          <p:cNvCxnSpPr/>
          <p:nvPr/>
        </p:nvCxnSpPr>
        <p:spPr>
          <a:xfrm>
            <a:off x="1309687" y="4512132"/>
            <a:ext cx="6019800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69" name="Google Shape;369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5950" y="307464"/>
            <a:ext cx="783625" cy="113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49996" y="580959"/>
            <a:ext cx="1545654" cy="511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25"/>
          <p:cNvSpPr/>
          <p:nvPr/>
        </p:nvSpPr>
        <p:spPr>
          <a:xfrm>
            <a:off x="247650" y="2260860"/>
            <a:ext cx="9658350" cy="4113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Al-</a:t>
            </a:r>
            <a:r>
              <a:rPr lang="en-US" sz="4800" b="1" baseline="3000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Rajhi</a:t>
            </a: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Company for Cooperative Insurance</a:t>
            </a:r>
            <a:r>
              <a:rPr lang="en-US" sz="4800" b="1" baseline="30000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Arabian Shield Cooperative Insurance Co.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Bupa</a:t>
            </a: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Arabia for Cooperative Insurance Co.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Riyad</a:t>
            </a: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Bank.</a:t>
            </a:r>
            <a:endParaRPr sz="4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7" name="Google Shape;377;p25"/>
          <p:cNvSpPr txBox="1">
            <a:spLocks noGrp="1"/>
          </p:cNvSpPr>
          <p:nvPr>
            <p:ph type="dt" idx="10"/>
          </p:nvPr>
        </p:nvSpPr>
        <p:spPr>
          <a:xfrm>
            <a:off x="8901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12/8/2019</a:t>
            </a:r>
            <a:endParaRPr/>
          </a:p>
        </p:txBody>
      </p:sp>
      <p:sp>
        <p:nvSpPr>
          <p:cNvPr id="378" name="Google Shape;378;p25"/>
          <p:cNvSpPr txBox="1">
            <a:spLocks noGrp="1"/>
          </p:cNvSpPr>
          <p:nvPr>
            <p:ph type="ftr" idx="11"/>
          </p:nvPr>
        </p:nvSpPr>
        <p:spPr>
          <a:xfrm>
            <a:off x="247650" y="6454775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  <p:cxnSp>
        <p:nvCxnSpPr>
          <p:cNvPr id="379" name="Google Shape;379;p25"/>
          <p:cNvCxnSpPr/>
          <p:nvPr/>
        </p:nvCxnSpPr>
        <p:spPr>
          <a:xfrm>
            <a:off x="1309687" y="4016832"/>
            <a:ext cx="6019800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80" name="Google Shape;380;p25"/>
          <p:cNvCxnSpPr/>
          <p:nvPr/>
        </p:nvCxnSpPr>
        <p:spPr>
          <a:xfrm>
            <a:off x="1300162" y="2997657"/>
            <a:ext cx="6019800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81" name="Google Shape;381;p25"/>
          <p:cNvCxnSpPr/>
          <p:nvPr/>
        </p:nvCxnSpPr>
        <p:spPr>
          <a:xfrm>
            <a:off x="1309687" y="5055057"/>
            <a:ext cx="6019800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82" name="Google Shape;382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5950" y="307464"/>
            <a:ext cx="783625" cy="113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Google Shape;383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49996" y="580959"/>
            <a:ext cx="1545654" cy="511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26"/>
          <p:cNvSpPr/>
          <p:nvPr/>
        </p:nvSpPr>
        <p:spPr>
          <a:xfrm>
            <a:off x="568372" y="1944024"/>
            <a:ext cx="9189777" cy="3990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Saudi British Bank.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Saudi </a:t>
            </a:r>
            <a:r>
              <a:rPr lang="en-US" sz="4800" b="1" baseline="3000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Enaya</a:t>
            </a: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Cooperative Insurance Co.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Saudi Re for Cooperative Reinsurance Co.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Font typeface="Arial"/>
              <a:buChar char="•"/>
            </a:pPr>
            <a:r>
              <a:rPr lang="en-US" sz="4800" b="1" baseline="3000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Walaa</a:t>
            </a:r>
            <a:r>
              <a:rPr lang="en-US" sz="4800" b="1" baseline="300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Cooperative Insurance Co.</a:t>
            </a:r>
            <a:endParaRPr sz="4800" b="1" baseline="300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Google Shape;390;p26"/>
          <p:cNvSpPr txBox="1">
            <a:spLocks noGrp="1"/>
          </p:cNvSpPr>
          <p:nvPr>
            <p:ph type="dt" idx="10"/>
          </p:nvPr>
        </p:nvSpPr>
        <p:spPr>
          <a:xfrm>
            <a:off x="8901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12/8/2019</a:t>
            </a:r>
            <a:endParaRPr/>
          </a:p>
        </p:txBody>
      </p:sp>
      <p:sp>
        <p:nvSpPr>
          <p:cNvPr id="391" name="Google Shape;391;p26"/>
          <p:cNvSpPr txBox="1">
            <a:spLocks noGrp="1"/>
          </p:cNvSpPr>
          <p:nvPr>
            <p:ph type="ftr" idx="11"/>
          </p:nvPr>
        </p:nvSpPr>
        <p:spPr>
          <a:xfrm>
            <a:off x="247650" y="6454775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  <p:cxnSp>
        <p:nvCxnSpPr>
          <p:cNvPr id="392" name="Google Shape;392;p26"/>
          <p:cNvCxnSpPr/>
          <p:nvPr/>
        </p:nvCxnSpPr>
        <p:spPr>
          <a:xfrm>
            <a:off x="1300162" y="3531057"/>
            <a:ext cx="6019800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93" name="Google Shape;393;p26"/>
          <p:cNvCxnSpPr/>
          <p:nvPr/>
        </p:nvCxnSpPr>
        <p:spPr>
          <a:xfrm>
            <a:off x="1290637" y="2559507"/>
            <a:ext cx="6019800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94" name="Google Shape;394;p26"/>
          <p:cNvCxnSpPr/>
          <p:nvPr/>
        </p:nvCxnSpPr>
        <p:spPr>
          <a:xfrm>
            <a:off x="1309687" y="4512132"/>
            <a:ext cx="6019800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95" name="Google Shape;395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5950" y="307464"/>
            <a:ext cx="783625" cy="113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96" name="Google Shape;396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49996" y="580959"/>
            <a:ext cx="1545654" cy="511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27"/>
          <p:cNvSpPr txBox="1">
            <a:spLocks noGrp="1"/>
          </p:cNvSpPr>
          <p:nvPr>
            <p:ph type="dt" idx="10"/>
          </p:nvPr>
        </p:nvSpPr>
        <p:spPr>
          <a:xfrm>
            <a:off x="8901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12/8/2019</a:t>
            </a:r>
            <a:endParaRPr/>
          </a:p>
        </p:txBody>
      </p:sp>
      <p:sp>
        <p:nvSpPr>
          <p:cNvPr id="404" name="Google Shape;404;p27"/>
          <p:cNvSpPr txBox="1">
            <a:spLocks noGrp="1"/>
          </p:cNvSpPr>
          <p:nvPr>
            <p:ph type="ftr" idx="11"/>
          </p:nvPr>
        </p:nvSpPr>
        <p:spPr>
          <a:xfrm>
            <a:off x="247650" y="6454775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  <p:sp>
        <p:nvSpPr>
          <p:cNvPr id="405" name="Google Shape;405;p27"/>
          <p:cNvSpPr txBox="1"/>
          <p:nvPr/>
        </p:nvSpPr>
        <p:spPr>
          <a:xfrm>
            <a:off x="673562" y="2504822"/>
            <a:ext cx="8552326" cy="1848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baseline="30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Many Congratulations to all. I hope next December (2020) you will be among</a:t>
            </a:r>
            <a:endParaRPr sz="4800" b="1" baseline="30000" dirty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baseline="30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those who will receive the</a:t>
            </a:r>
            <a:endParaRPr sz="4800" b="1" baseline="30000" dirty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baseline="300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Corporate Governance </a:t>
            </a:r>
            <a:r>
              <a:rPr lang="en-US" sz="4800" b="1" baseline="3000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Excellence </a:t>
            </a:r>
            <a:r>
              <a:rPr lang="en-US" sz="4800" b="1" baseline="30000" smtClean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Award.</a:t>
            </a:r>
            <a:endParaRPr sz="4800" b="1" baseline="30000" dirty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"/>
          <p:cNvSpPr/>
          <p:nvPr/>
        </p:nvSpPr>
        <p:spPr>
          <a:xfrm>
            <a:off x="4953000" y="3429000"/>
            <a:ext cx="5738702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baseline="300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Almarai Co.</a:t>
            </a:r>
            <a:endParaRPr sz="6000" b="1" baseline="300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4"/>
          <p:cNvSpPr txBox="1">
            <a:spLocks noGrp="1"/>
          </p:cNvSpPr>
          <p:nvPr>
            <p:ph type="dt" idx="10"/>
          </p:nvPr>
        </p:nvSpPr>
        <p:spPr>
          <a:xfrm>
            <a:off x="8901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12/8/2019</a:t>
            </a:r>
            <a:endParaRPr/>
          </a:p>
        </p:txBody>
      </p:sp>
      <p:sp>
        <p:nvSpPr>
          <p:cNvPr id="122" name="Google Shape;122;p4"/>
          <p:cNvSpPr txBox="1">
            <a:spLocks noGrp="1"/>
          </p:cNvSpPr>
          <p:nvPr>
            <p:ph type="ftr" idx="11"/>
          </p:nvPr>
        </p:nvSpPr>
        <p:spPr>
          <a:xfrm>
            <a:off x="247650" y="6454775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  <p:pic>
        <p:nvPicPr>
          <p:cNvPr id="123" name="Google Shape;123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2500" y="2655995"/>
            <a:ext cx="3194676" cy="20179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4" name="Google Shape;124;p4"/>
          <p:cNvCxnSpPr/>
          <p:nvPr/>
        </p:nvCxnSpPr>
        <p:spPr>
          <a:xfrm>
            <a:off x="4438650" y="1997532"/>
            <a:ext cx="0" cy="3334896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25" name="Google Shape;125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5950" y="307464"/>
            <a:ext cx="783625" cy="113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49996" y="580959"/>
            <a:ext cx="1545654" cy="511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"/>
          <p:cNvSpPr/>
          <p:nvPr/>
        </p:nvSpPr>
        <p:spPr>
          <a:xfrm>
            <a:off x="5024437" y="3064815"/>
            <a:ext cx="474943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baseline="300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Arabian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baseline="300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Cement Co.</a:t>
            </a:r>
            <a:endParaRPr sz="5400" b="1" baseline="300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5"/>
          <p:cNvSpPr txBox="1">
            <a:spLocks noGrp="1"/>
          </p:cNvSpPr>
          <p:nvPr>
            <p:ph type="dt" idx="10"/>
          </p:nvPr>
        </p:nvSpPr>
        <p:spPr>
          <a:xfrm>
            <a:off x="8901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12/8/2019</a:t>
            </a:r>
            <a:endParaRPr/>
          </a:p>
        </p:txBody>
      </p:sp>
      <p:sp>
        <p:nvSpPr>
          <p:cNvPr id="134" name="Google Shape;134;p5"/>
          <p:cNvSpPr txBox="1">
            <a:spLocks noGrp="1"/>
          </p:cNvSpPr>
          <p:nvPr>
            <p:ph type="ftr" idx="11"/>
          </p:nvPr>
        </p:nvSpPr>
        <p:spPr>
          <a:xfrm>
            <a:off x="247650" y="6454775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  <p:pic>
        <p:nvPicPr>
          <p:cNvPr id="135" name="Google Shape;135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1514" y="2612896"/>
            <a:ext cx="2779411" cy="23180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6" name="Google Shape;136;p5"/>
          <p:cNvCxnSpPr/>
          <p:nvPr/>
        </p:nvCxnSpPr>
        <p:spPr>
          <a:xfrm>
            <a:off x="4438650" y="1997532"/>
            <a:ext cx="0" cy="3334896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37" name="Google Shape;137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5950" y="307464"/>
            <a:ext cx="783625" cy="113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49996" y="580959"/>
            <a:ext cx="1545654" cy="511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6"/>
          <p:cNvSpPr/>
          <p:nvPr/>
        </p:nvSpPr>
        <p:spPr>
          <a:xfrm>
            <a:off x="5126444" y="3429000"/>
            <a:ext cx="4103278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baseline="300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Fitaihi Holding Group.</a:t>
            </a:r>
            <a:endParaRPr sz="5400" b="1" baseline="300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"/>
          <p:cNvSpPr txBox="1">
            <a:spLocks noGrp="1"/>
          </p:cNvSpPr>
          <p:nvPr>
            <p:ph type="dt" idx="10"/>
          </p:nvPr>
        </p:nvSpPr>
        <p:spPr>
          <a:xfrm>
            <a:off x="8901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12/8/2019</a:t>
            </a:r>
            <a:endParaRPr/>
          </a:p>
        </p:txBody>
      </p:sp>
      <p:sp>
        <p:nvSpPr>
          <p:cNvPr id="146" name="Google Shape;146;p6"/>
          <p:cNvSpPr txBox="1">
            <a:spLocks noGrp="1"/>
          </p:cNvSpPr>
          <p:nvPr>
            <p:ph type="ftr" idx="11"/>
          </p:nvPr>
        </p:nvSpPr>
        <p:spPr>
          <a:xfrm>
            <a:off x="247650" y="6454775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  <p:pic>
        <p:nvPicPr>
          <p:cNvPr id="147" name="Google Shape;147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427074" y="573235"/>
            <a:ext cx="6064102" cy="606410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8" name="Google Shape;148;p6"/>
          <p:cNvCxnSpPr/>
          <p:nvPr/>
        </p:nvCxnSpPr>
        <p:spPr>
          <a:xfrm>
            <a:off x="4438650" y="1997532"/>
            <a:ext cx="0" cy="3334896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49" name="Google Shape;149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5950" y="307464"/>
            <a:ext cx="783625" cy="113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49996" y="580959"/>
            <a:ext cx="1545654" cy="511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7"/>
          <p:cNvSpPr/>
          <p:nvPr/>
        </p:nvSpPr>
        <p:spPr>
          <a:xfrm>
            <a:off x="5354024" y="3281665"/>
            <a:ext cx="4774019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baseline="300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Saudi Airlines Catering Co.</a:t>
            </a:r>
            <a:endParaRPr sz="5400" b="1" baseline="300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7"/>
          <p:cNvSpPr txBox="1">
            <a:spLocks noGrp="1"/>
          </p:cNvSpPr>
          <p:nvPr>
            <p:ph type="dt" idx="10"/>
          </p:nvPr>
        </p:nvSpPr>
        <p:spPr>
          <a:xfrm>
            <a:off x="8901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12/8/2019</a:t>
            </a:r>
            <a:endParaRPr/>
          </a:p>
        </p:txBody>
      </p:sp>
      <p:sp>
        <p:nvSpPr>
          <p:cNvPr id="158" name="Google Shape;158;p7"/>
          <p:cNvSpPr txBox="1">
            <a:spLocks noGrp="1"/>
          </p:cNvSpPr>
          <p:nvPr>
            <p:ph type="ftr" idx="11"/>
          </p:nvPr>
        </p:nvSpPr>
        <p:spPr>
          <a:xfrm>
            <a:off x="247650" y="6454775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  <p:pic>
        <p:nvPicPr>
          <p:cNvPr id="159" name="Google Shape;159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10036" y="2410740"/>
            <a:ext cx="5106374" cy="250848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1" name="Google Shape;161;p7"/>
          <p:cNvCxnSpPr/>
          <p:nvPr/>
        </p:nvCxnSpPr>
        <p:spPr>
          <a:xfrm>
            <a:off x="4438650" y="1997532"/>
            <a:ext cx="0" cy="3334896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62" name="Google Shape;162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5950" y="307464"/>
            <a:ext cx="783625" cy="113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49996" y="580959"/>
            <a:ext cx="1545654" cy="511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8"/>
          <p:cNvSpPr/>
          <p:nvPr/>
        </p:nvSpPr>
        <p:spPr>
          <a:xfrm>
            <a:off x="4953000" y="3340143"/>
            <a:ext cx="4774019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baseline="300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Saudi Basic Industries Corp.</a:t>
            </a:r>
            <a:endParaRPr sz="5400" b="1" baseline="300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8"/>
          <p:cNvSpPr txBox="1">
            <a:spLocks noGrp="1"/>
          </p:cNvSpPr>
          <p:nvPr>
            <p:ph type="dt" idx="10"/>
          </p:nvPr>
        </p:nvSpPr>
        <p:spPr>
          <a:xfrm>
            <a:off x="8901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12/8/2019</a:t>
            </a:r>
            <a:endParaRPr/>
          </a:p>
        </p:txBody>
      </p:sp>
      <p:sp>
        <p:nvSpPr>
          <p:cNvPr id="171" name="Google Shape;171;p8"/>
          <p:cNvSpPr txBox="1">
            <a:spLocks noGrp="1"/>
          </p:cNvSpPr>
          <p:nvPr>
            <p:ph type="ftr" idx="11"/>
          </p:nvPr>
        </p:nvSpPr>
        <p:spPr>
          <a:xfrm>
            <a:off x="247650" y="6454775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  <p:pic>
        <p:nvPicPr>
          <p:cNvPr id="172" name="Google Shape;172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75985" y="2043724"/>
            <a:ext cx="5057553" cy="37931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3" name="Google Shape;173;p8"/>
          <p:cNvCxnSpPr/>
          <p:nvPr/>
        </p:nvCxnSpPr>
        <p:spPr>
          <a:xfrm>
            <a:off x="4438650" y="1997532"/>
            <a:ext cx="0" cy="3334896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74" name="Google Shape;174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5950" y="307464"/>
            <a:ext cx="783625" cy="113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49996" y="580959"/>
            <a:ext cx="1545654" cy="511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9"/>
          <p:cNvSpPr/>
          <p:nvPr/>
        </p:nvSpPr>
        <p:spPr>
          <a:xfrm>
            <a:off x="5491714" y="3429000"/>
            <a:ext cx="3680862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baseline="300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Saudi Electricity Co.</a:t>
            </a:r>
            <a:endParaRPr sz="5400" b="1" baseline="300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9"/>
          <p:cNvSpPr txBox="1">
            <a:spLocks noGrp="1"/>
          </p:cNvSpPr>
          <p:nvPr>
            <p:ph type="dt" idx="10"/>
          </p:nvPr>
        </p:nvSpPr>
        <p:spPr>
          <a:xfrm>
            <a:off x="8901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12/8/2019</a:t>
            </a:r>
            <a:endParaRPr/>
          </a:p>
        </p:txBody>
      </p:sp>
      <p:sp>
        <p:nvSpPr>
          <p:cNvPr id="183" name="Google Shape;183;p9"/>
          <p:cNvSpPr txBox="1">
            <a:spLocks noGrp="1"/>
          </p:cNvSpPr>
          <p:nvPr>
            <p:ph type="ftr" idx="11"/>
          </p:nvPr>
        </p:nvSpPr>
        <p:spPr>
          <a:xfrm>
            <a:off x="247650" y="6454775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  <p:pic>
        <p:nvPicPr>
          <p:cNvPr id="184" name="Google Shape;184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529" y="3156093"/>
            <a:ext cx="4836419" cy="174614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5" name="Google Shape;185;p9"/>
          <p:cNvCxnSpPr/>
          <p:nvPr/>
        </p:nvCxnSpPr>
        <p:spPr>
          <a:xfrm>
            <a:off x="5219700" y="2121357"/>
            <a:ext cx="0" cy="3334896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86" name="Google Shape;186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5950" y="307464"/>
            <a:ext cx="783625" cy="113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49996" y="580959"/>
            <a:ext cx="1545654" cy="511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0"/>
          <p:cNvSpPr/>
          <p:nvPr/>
        </p:nvSpPr>
        <p:spPr>
          <a:xfrm>
            <a:off x="4653512" y="3535526"/>
            <a:ext cx="555019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baseline="300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Saudi Telecom Co.</a:t>
            </a:r>
            <a:endParaRPr sz="5400" b="1" baseline="300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0"/>
          <p:cNvSpPr txBox="1">
            <a:spLocks noGrp="1"/>
          </p:cNvSpPr>
          <p:nvPr>
            <p:ph type="dt" idx="10"/>
          </p:nvPr>
        </p:nvSpPr>
        <p:spPr>
          <a:xfrm>
            <a:off x="8901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12/8/2019</a:t>
            </a:r>
            <a:endParaRPr/>
          </a:p>
        </p:txBody>
      </p:sp>
      <p:sp>
        <p:nvSpPr>
          <p:cNvPr id="195" name="Google Shape;195;p10"/>
          <p:cNvSpPr txBox="1">
            <a:spLocks noGrp="1"/>
          </p:cNvSpPr>
          <p:nvPr>
            <p:ph type="ftr" idx="11"/>
          </p:nvPr>
        </p:nvSpPr>
        <p:spPr>
          <a:xfrm>
            <a:off x="247650" y="6454775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Corporate Governance Conference</a:t>
            </a:r>
            <a:endParaRPr/>
          </a:p>
        </p:txBody>
      </p:sp>
      <p:pic>
        <p:nvPicPr>
          <p:cNvPr id="196" name="Google Shape;196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42904" y="2144112"/>
            <a:ext cx="3188316" cy="318831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7" name="Google Shape;197;p10"/>
          <p:cNvCxnSpPr/>
          <p:nvPr/>
        </p:nvCxnSpPr>
        <p:spPr>
          <a:xfrm>
            <a:off x="4438650" y="1997532"/>
            <a:ext cx="0" cy="3334896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98" name="Google Shape;198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5950" y="307464"/>
            <a:ext cx="783625" cy="113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1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49996" y="580959"/>
            <a:ext cx="1545654" cy="511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431</Words>
  <Application>Microsoft Office PowerPoint</Application>
  <PresentationFormat>A4 Paper (210x297 mm)</PresentationFormat>
  <Paragraphs>150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Rovelyn Rico</dc:creator>
  <cp:lastModifiedBy>Rahaf Alghamdi</cp:lastModifiedBy>
  <cp:revision>4</cp:revision>
  <dcterms:created xsi:type="dcterms:W3CDTF">2019-12-08T09:42:27Z</dcterms:created>
  <dcterms:modified xsi:type="dcterms:W3CDTF">2019-12-11T06:52:53Z</dcterms:modified>
</cp:coreProperties>
</file>